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16" r:id="rId2"/>
    <p:sldId id="513" r:id="rId3"/>
    <p:sldId id="500" r:id="rId4"/>
    <p:sldId id="470" r:id="rId5"/>
    <p:sldId id="502" r:id="rId6"/>
    <p:sldId id="503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2" r:id="rId15"/>
    <p:sldId id="511" r:id="rId16"/>
    <p:sldId id="499" r:id="rId17"/>
    <p:sldId id="501" r:id="rId18"/>
  </p:sldIdLst>
  <p:sldSz cx="12192000" cy="6858000"/>
  <p:notesSz cx="9945688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7000F"/>
    <a:srgbClr val="AFABAB"/>
    <a:srgbClr val="595959"/>
    <a:srgbClr val="BC0000"/>
    <a:srgbClr val="A20D0B"/>
    <a:srgbClr val="CB0404"/>
    <a:srgbClr val="FC7474"/>
    <a:srgbClr val="CC0404"/>
    <a:srgbClr val="C1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811" y="72"/>
      </p:cViewPr>
      <p:guideLst>
        <p:guide orient="horz" pos="2183"/>
        <p:guide pos="3840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280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3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3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A9D9B-CE74-4EF3-97AD-CF4048E07278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4279"/>
            <a:ext cx="4309798" cy="343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3588" y="6514279"/>
            <a:ext cx="4309798" cy="343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93703-65D0-4B38-98FF-2D6105EF89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336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51FA5-4E5B-4FA7-8602-19CD07D08607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857250"/>
            <a:ext cx="4116388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569" y="3300412"/>
            <a:ext cx="795655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47C62-BFAA-430A-A185-42006A2074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5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F01701-2FAA-439C-A7DE-834722CA1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C475C2D-6AA2-4CFE-9BB5-9936BDE69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DCD0B1-E5B8-4620-8381-D40549C32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3693E8-2D6B-444E-AB8B-E743F5F5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36A5CE-0C05-498E-8AA6-BAADDF2F2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398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7DC918-B223-4404-AB65-375B561B9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D606E2-5472-4081-B1A3-DE82DF163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BB2C5B-3F3C-4892-A99C-DF62AB00F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5D355-A1A5-4AE7-85F2-C26AD9A31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76F721-E52E-4D1B-AE20-6DC58204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38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ECF3DF-2F82-443A-9E45-53AAB068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C64E2B-34B0-4EE2-8B4B-F4D38B258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4BA528-7B2B-4330-8A31-3DCC7628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BBE90B-00E0-4981-B567-9DA0F82B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9AA512-59F3-4516-AF68-85197802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00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42A8EF-7429-41EC-8D99-3B3CE9C7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90E2EF-29BA-4BA7-87EB-38B608931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0FC3031-0555-4F8B-9D23-769CA151E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A945CB-C137-4250-BD64-CFB73BACD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931503C-B948-440C-9CEE-FCE804BD5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24D1785-78B3-4CD9-B363-22B95146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6743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C9B1-79D8-4FA2-956C-1FC68F923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DF27CA-A10B-493C-9CE2-5E1C81DA6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B1A64D6-0145-4A5A-BD80-85DFB7643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07493EB-1F44-42BB-B691-F4B59C460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B7AD0D8-5507-4F12-A9A6-C2F42DDA7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B87D545-2016-474C-8DCD-D5A60F2C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8612BB0-8F00-42F6-9EEE-BA5D6C0BE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AEFE8E7-2C58-4AAD-A962-3D646326C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04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F85DFD-F962-4C70-A504-2B35CBC71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2908541-FCB9-478D-B5A4-5906746F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372893E-C48F-42DA-9920-F795B4689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9EEDC27-9DAA-4896-B5E0-B5B2EBB7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075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B5163F1-C1A0-48C5-9E0D-54869FC9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9FB0039-8E7F-4C41-8793-797C1BF82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02BEF6-6933-4C83-A8F3-0D09AB27D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91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9FDF60-1AE0-4DEC-96B1-CB4D30B4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5A1CA4-4FA4-420F-B7A9-34586B1FB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E0B4DE5-BAD3-42A8-B872-B48FC7E42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3C8665-B0E1-418B-9CB5-F240F7F8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E44B3A-5BF2-4C33-89D8-AD657CDD0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D564E1B-B083-4CB5-B1C0-D24A77F9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93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250633-A865-494A-A8FA-C84A063C5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53C4677-2319-4CBE-AFBA-A4D8B0D66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DDA0EC4-C647-4D5F-938F-478794770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2937A6E-223C-4F6A-AD96-4D1994EBA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CAACC2F-9BCD-40C4-83D8-31E7773E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7CBC2E-9D35-4799-8784-F6282031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05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E6D11-0636-4FD7-8BCC-11F5324BA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26811BC-8E8C-407B-AD71-75C792D62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3B79FA-10C1-44D5-B464-3517D4AC3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443CDD-64DB-4911-BC15-56AC0A26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18DB07-AD8F-4417-942A-F981375D6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149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1BDE1B9-051E-4C8E-A7D9-9AD6F56A9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B68B8D3-D331-48D2-8DAA-A1B7817B2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EB89F1-4037-4508-A0BB-5F152BAA6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250323-C53D-4A59-96B2-2D41AD7C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A44747-7882-4036-8239-785554375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916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FD76592-D064-4B49-88BC-95B28CB37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AAD99C2-82B5-4749-AF50-AA48FC366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3450E0-AE4C-4F6E-9710-B9227C48C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87D15-E155-4306-9701-BB936DF5EC03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959D6C-E2F4-45FB-8AFC-CDDF0839F9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FDA5C6-8DC5-494F-9DAB-9FA370D1E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8930B-9EAA-49BD-87A4-287130081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864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A238283-C6A3-47B4-9CEB-BACDD55E5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5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23088EF-53D0-42BC-B756-F82968ED3F93}"/>
              </a:ext>
            </a:extLst>
          </p:cNvPr>
          <p:cNvSpPr txBox="1"/>
          <p:nvPr/>
        </p:nvSpPr>
        <p:spPr>
          <a:xfrm>
            <a:off x="1523999" y="5306397"/>
            <a:ext cx="9143999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altLang="ko-KR" sz="3000" dirty="0"/>
              <a:t>FORMULARIO DE PERFIL DE PROYECTO</a:t>
            </a:r>
            <a:endParaRPr lang="ko-KR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154999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DC89EB-71F5-4F3F-8104-1D6FC35B22F6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err="1"/>
              <a:t>Referencia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importante</a:t>
            </a:r>
            <a:r>
              <a:rPr lang="en-US" altLang="ko-KR" sz="2800" b="1" dirty="0"/>
              <a:t> </a:t>
            </a:r>
            <a:r>
              <a:rPr lang="en-US" altLang="ko-KR" sz="2800" b="1" dirty="0">
                <a:solidFill>
                  <a:srgbClr val="0070C0"/>
                </a:solidFill>
              </a:rPr>
              <a:t>– </a:t>
            </a:r>
            <a:r>
              <a:rPr lang="es-ES" altLang="ko-KR" sz="2800" b="1" dirty="0">
                <a:solidFill>
                  <a:srgbClr val="0070C0"/>
                </a:solidFill>
              </a:rPr>
              <a:t>Enviar después de eliminar esta hoja</a:t>
            </a:r>
            <a:endParaRPr lang="ko-KR" alt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76E969-3608-4D83-8F22-0F8FAE627150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270C54C-68B9-48BA-B870-D46169B07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285739"/>
              </p:ext>
            </p:extLst>
          </p:nvPr>
        </p:nvGraphicFramePr>
        <p:xfrm>
          <a:off x="358910" y="1328609"/>
          <a:ext cx="11505055" cy="4846066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809">
                <a:tc>
                  <a:txBody>
                    <a:bodyPr/>
                    <a:lstStyle/>
                    <a:p>
                      <a:pPr marL="171450" marR="0" indent="-17145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20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Escibre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20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en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base de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altLang="ko-KR" sz="20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las instrucciones 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US" altLang="ko-KR" sz="20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cada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hoja</a:t>
                      </a:r>
                      <a:r>
                        <a:rPr lang="ko-KR" altLang="en-US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es-E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extensión que se estima para el formulario es 15 hojas excluyendo la portada y el índice</a:t>
                      </a:r>
                      <a: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b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</a:br>
                      <a:endParaRPr lang="en-US" altLang="ko-KR" sz="2000" b="1" i="0" kern="0" spc="0" dirty="0">
                        <a:solidFill>
                          <a:srgbClr val="0070C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indent="-17145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La plantilla PPT(diseño) se puede modificar, pero la tabla de contenido y el orden de este formulario no se pueden cambiar, y no se pueden insertar efectos como la animación</a:t>
                      </a:r>
                      <a:br>
                        <a:rPr lang="en-US" altLang="ko-KR" sz="20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</a:br>
                      <a:endParaRPr lang="ko-KR" altLang="en-US" sz="2000" b="1" i="0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  <a:p>
                      <a:pPr marL="171450" marR="0" indent="-17145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20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El PPT completo se convierte a PDF y se envía, y el PDF enviado no se puede modificar</a:t>
                      </a:r>
                      <a:br>
                        <a:rPr lang="en-US" altLang="ko-KR" sz="20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</a:br>
                      <a:endParaRPr lang="en-US" altLang="ko-KR" sz="2000" b="1" i="0" u="none" kern="0" spc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171450" marR="0" indent="-17145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20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Después de confirmar las instrucciones, luego elimínalo (Correo electrónico de cada universidad: 000@000.00)</a:t>
                      </a:r>
                      <a:endParaRPr lang="ko-KR" altLang="en-US" sz="1600" b="1" i="0" u="none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224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6E46C10-EFED-4723-AB2A-36B963340859}"/>
              </a:ext>
            </a:extLst>
          </p:cNvPr>
          <p:cNvSpPr/>
          <p:nvPr/>
        </p:nvSpPr>
        <p:spPr>
          <a:xfrm>
            <a:off x="247978" y="6244307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260505A-EE8D-4A86-A743-40CF42BAA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681469"/>
              </p:ext>
            </p:extLst>
          </p:nvPr>
        </p:nvGraphicFramePr>
        <p:xfrm>
          <a:off x="247978" y="192024"/>
          <a:ext cx="11700000" cy="330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865">
                <a:tc>
                  <a:txBody>
                    <a:bodyPr/>
                    <a:lstStyle/>
                    <a:p>
                      <a:pPr algn="l" latinLnBrk="1"/>
                      <a:endParaRPr lang="en-US" altLang="ko-KR" sz="11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7FD3E534-9AC1-4507-BCE3-579664DD193B}"/>
              </a:ext>
            </a:extLst>
          </p:cNvPr>
          <p:cNvSpPr/>
          <p:nvPr/>
        </p:nvSpPr>
        <p:spPr>
          <a:xfrm>
            <a:off x="2149556" y="1426019"/>
            <a:ext cx="7926778" cy="45719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9E5FA-28FA-43D7-BF05-061FC5EB2291}"/>
              </a:ext>
            </a:extLst>
          </p:cNvPr>
          <p:cNvSpPr txBox="1"/>
          <p:nvPr/>
        </p:nvSpPr>
        <p:spPr>
          <a:xfrm>
            <a:off x="1523999" y="772497"/>
            <a:ext cx="9143999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altLang="ko-KR" sz="3000" dirty="0"/>
              <a:t>FORMULARIO DE PERFIL DE PROYECTO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A609A1B7-E7B9-473F-8CB6-03CEE7F7A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725254"/>
              </p:ext>
            </p:extLst>
          </p:nvPr>
        </p:nvGraphicFramePr>
        <p:xfrm>
          <a:off x="3092824" y="3868489"/>
          <a:ext cx="5362391" cy="2126210"/>
        </p:xfrm>
        <a:graphic>
          <a:graphicData uri="http://schemas.openxmlformats.org/drawingml/2006/table">
            <a:tbl>
              <a:tblPr/>
              <a:tblGrid>
                <a:gridCol w="225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Nombre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 del 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Emprendimiento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Nombre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 del 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representante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Sector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i="1" kern="0" spc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Producto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/</a:t>
                      </a:r>
                      <a:r>
                        <a:rPr lang="en-US" altLang="ko-KR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Servicio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Universidad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i="1" kern="0" spc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451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056B668A-988A-418C-A37C-95D51FF40EDB}"/>
              </a:ext>
            </a:extLst>
          </p:cNvPr>
          <p:cNvSpPr txBox="1"/>
          <p:nvPr/>
        </p:nvSpPr>
        <p:spPr>
          <a:xfrm>
            <a:off x="406217" y="1733996"/>
            <a:ext cx="5513706" cy="983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  1. </a:t>
            </a:r>
            <a:r>
              <a:rPr kumimoji="0" lang="es-E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Resumen de emprendimiento y su historia</a:t>
            </a:r>
          </a:p>
          <a:p>
            <a:pPr marR="0" lvl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  2. Estructura organizativa y situación de los empleados</a:t>
            </a:r>
          </a:p>
          <a:p>
            <a:pPr marR="0" lvl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  3. Motivos y antecedentes de la aplicación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나눔스퀘어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5352B8-CE2A-4366-A612-D4E9B79FEBCF}"/>
              </a:ext>
            </a:extLst>
          </p:cNvPr>
          <p:cNvSpPr txBox="1"/>
          <p:nvPr/>
        </p:nvSpPr>
        <p:spPr>
          <a:xfrm>
            <a:off x="6104073" y="1754702"/>
            <a:ext cx="5843905" cy="1598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latinLnBrk="0">
              <a:lnSpc>
                <a:spcPts val="2400"/>
              </a:lnSpc>
              <a:defRPr/>
            </a:pPr>
            <a:r>
              <a:rPr lang="en-US" altLang="ko-KR" sz="1600" noProof="0" dirty="0">
                <a:solidFill>
                  <a:prstClr val="black"/>
                </a:solidFill>
                <a:ea typeface="나눔스퀘어"/>
              </a:rPr>
              <a:t> 1. </a:t>
            </a:r>
            <a:r>
              <a:rPr lang="es-ES" altLang="ko-KR" sz="1600" noProof="0" dirty="0">
                <a:solidFill>
                  <a:prstClr val="black"/>
                </a:solidFill>
                <a:ea typeface="나눔스퀘어"/>
              </a:rPr>
              <a:t>Plan Detallado de Comercialización Local/Global</a:t>
            </a:r>
          </a:p>
          <a:p>
            <a:pPr lvl="0" defTabSz="457200" latinLnBrk="0">
              <a:lnSpc>
                <a:spcPts val="2400"/>
              </a:lnSpc>
              <a:defRPr/>
            </a:pPr>
            <a:r>
              <a:rPr lang="es-ES" altLang="ko-KR" sz="1600" noProof="0" dirty="0">
                <a:solidFill>
                  <a:prstClr val="black"/>
                </a:solidFill>
                <a:ea typeface="나눔스퀘어"/>
              </a:rPr>
              <a:t> 2. Modelo de beneficios</a:t>
            </a:r>
          </a:p>
          <a:p>
            <a:pPr defTabSz="457200" latinLnBrk="0">
              <a:lnSpc>
                <a:spcPts val="2400"/>
              </a:lnSpc>
              <a:defRPr/>
            </a:pPr>
            <a:r>
              <a:rPr lang="es-ES" altLang="ko-KR" sz="1600" noProof="0" dirty="0">
                <a:solidFill>
                  <a:prstClr val="black"/>
                </a:solidFill>
                <a:ea typeface="나눔스퀘어"/>
              </a:rPr>
              <a:t> 3. Plan para utilizar capital </a:t>
            </a:r>
            <a:r>
              <a:rPr lang="es-ES" altLang="ko-KR" sz="1600" dirty="0">
                <a:solidFill>
                  <a:prstClr val="black"/>
                </a:solidFill>
                <a:ea typeface="나눔스퀘어"/>
              </a:rPr>
              <a:t>semilla(premio) </a:t>
            </a:r>
            <a:r>
              <a:rPr lang="es-ES" altLang="ko-KR" sz="1600" noProof="0" dirty="0">
                <a:solidFill>
                  <a:prstClr val="black"/>
                </a:solidFill>
                <a:ea typeface="나눔스퀘어"/>
              </a:rPr>
              <a:t>a la comercialización </a:t>
            </a:r>
          </a:p>
          <a:p>
            <a:pPr defTabSz="457200" latinLnBrk="0">
              <a:lnSpc>
                <a:spcPts val="2400"/>
              </a:lnSpc>
              <a:defRPr/>
            </a:pPr>
            <a:r>
              <a:rPr lang="es-ES" altLang="ko-KR" sz="1600" dirty="0">
                <a:solidFill>
                  <a:prstClr val="black"/>
                </a:solidFill>
                <a:ea typeface="나눔스퀘어"/>
              </a:rPr>
              <a:t> </a:t>
            </a:r>
            <a:r>
              <a:rPr lang="es-ES" altLang="ko-KR" sz="1600" noProof="0" dirty="0">
                <a:solidFill>
                  <a:prstClr val="black"/>
                </a:solidFill>
                <a:ea typeface="나눔스퀘어"/>
              </a:rPr>
              <a:t>4. Planes futuros</a:t>
            </a:r>
            <a:endParaRPr lang="en-US" altLang="ko-KR" sz="1600" noProof="0" dirty="0">
              <a:solidFill>
                <a:prstClr val="black"/>
              </a:solidFill>
              <a:ea typeface="나눔스퀘어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8B4D1D-BA3B-4647-BFC2-1752B925514D}"/>
              </a:ext>
            </a:extLst>
          </p:cNvPr>
          <p:cNvSpPr txBox="1"/>
          <p:nvPr/>
        </p:nvSpPr>
        <p:spPr>
          <a:xfrm>
            <a:off x="406216" y="1371986"/>
            <a:ext cx="548428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schemeClr val="bg1"/>
                </a:solidFill>
                <a:latin typeface="+mn-ea"/>
              </a:rPr>
              <a:t>I. </a:t>
            </a:r>
            <a:r>
              <a:rPr lang="en-US" altLang="ko-KR" dirty="0" err="1">
                <a:solidFill>
                  <a:schemeClr val="bg1"/>
                </a:solidFill>
                <a:latin typeface="+mn-ea"/>
              </a:rPr>
              <a:t>Resumen</a:t>
            </a:r>
            <a:r>
              <a:rPr lang="en-US" altLang="ko-KR" dirty="0">
                <a:solidFill>
                  <a:schemeClr val="bg1"/>
                </a:solidFill>
                <a:latin typeface="+mn-ea"/>
              </a:rPr>
              <a:t> del </a:t>
            </a:r>
            <a:r>
              <a:rPr lang="en-US" altLang="ko-KR" dirty="0" err="1">
                <a:solidFill>
                  <a:schemeClr val="bg1"/>
                </a:solidFill>
                <a:latin typeface="+mn-ea"/>
              </a:rPr>
              <a:t>emprendimiento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2EA8D92-77B1-4C8C-BBFF-198A7374AB9D}"/>
              </a:ext>
            </a:extLst>
          </p:cNvPr>
          <p:cNvSpPr txBox="1"/>
          <p:nvPr/>
        </p:nvSpPr>
        <p:spPr>
          <a:xfrm>
            <a:off x="6062598" y="1371986"/>
            <a:ext cx="580136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marR="0" lvl="0" indent="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ko-KR" dirty="0"/>
              <a:t>Ⅲ. </a:t>
            </a:r>
            <a:r>
              <a:rPr lang="en-US" altLang="ko-KR" dirty="0" err="1"/>
              <a:t>Estrategia</a:t>
            </a:r>
            <a:r>
              <a:rPr lang="en-US" altLang="ko-KR" dirty="0"/>
              <a:t> de </a:t>
            </a:r>
            <a:r>
              <a:rPr lang="en-US" altLang="ko-KR" dirty="0" err="1"/>
              <a:t>crecimiento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A5F075-FAA0-4273-834A-FBD81A929468}"/>
              </a:ext>
            </a:extLst>
          </p:cNvPr>
          <p:cNvSpPr txBox="1"/>
          <p:nvPr/>
        </p:nvSpPr>
        <p:spPr>
          <a:xfrm>
            <a:off x="406216" y="3050275"/>
            <a:ext cx="548428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marR="0" lvl="0" indent="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ko-KR" spc="-150" dirty="0"/>
              <a:t>Ⅱ. A</a:t>
            </a:r>
            <a:r>
              <a:rPr lang="es-ES" altLang="ko-KR" spc="-150" dirty="0" err="1"/>
              <a:t>nálisis</a:t>
            </a:r>
            <a:r>
              <a:rPr lang="es-ES" altLang="ko-KR" spc="-150" dirty="0"/>
              <a:t> de mercado y características de la tecnología</a:t>
            </a:r>
            <a:endParaRPr lang="ko-KR" altLang="en-US" spc="-15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8A544C0-28A6-420A-9039-6B60D24BD4F0}"/>
              </a:ext>
            </a:extLst>
          </p:cNvPr>
          <p:cNvSpPr txBox="1"/>
          <p:nvPr/>
        </p:nvSpPr>
        <p:spPr>
          <a:xfrm>
            <a:off x="406216" y="3431281"/>
            <a:ext cx="5513707" cy="1598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latinLnBrk="0">
              <a:lnSpc>
                <a:spcPts val="2400"/>
              </a:lnSpc>
              <a:defRPr/>
            </a:pPr>
            <a:r>
              <a:rPr lang="en-US" altLang="ko-KR" sz="1600" dirty="0">
                <a:solidFill>
                  <a:prstClr val="black"/>
                </a:solidFill>
                <a:ea typeface="나눔스퀘어"/>
              </a:rPr>
              <a:t>  1. </a:t>
            </a:r>
            <a:r>
              <a:rPr lang="es-ES" altLang="ko-KR" sz="1600" dirty="0">
                <a:solidFill>
                  <a:prstClr val="black"/>
                </a:solidFill>
                <a:ea typeface="나눔스퀘어"/>
              </a:rPr>
              <a:t>Tamaño del mercado y problemas</a:t>
            </a:r>
          </a:p>
          <a:p>
            <a:pPr lvl="0" defTabSz="457200" latinLnBrk="0">
              <a:lnSpc>
                <a:spcPts val="2400"/>
              </a:lnSpc>
              <a:defRPr/>
            </a:pPr>
            <a:r>
              <a:rPr lang="es-ES" altLang="ko-KR" sz="1600" dirty="0">
                <a:solidFill>
                  <a:prstClr val="black"/>
                </a:solidFill>
                <a:ea typeface="나눔스퀘어"/>
              </a:rPr>
              <a:t>  2. Resumen del desarrollo tecnológico de los productos</a:t>
            </a:r>
            <a:r>
              <a:rPr lang="en-US" altLang="ko-KR" sz="1600" dirty="0">
                <a:solidFill>
                  <a:prstClr val="black"/>
                </a:solidFill>
                <a:ea typeface="나눔스퀘어"/>
              </a:rPr>
              <a:t>/</a:t>
            </a:r>
            <a:r>
              <a:rPr lang="en-US" altLang="ko-KR" sz="1600" dirty="0" err="1">
                <a:solidFill>
                  <a:prstClr val="black"/>
                </a:solidFill>
                <a:ea typeface="나눔스퀘어"/>
              </a:rPr>
              <a:t>servicios</a:t>
            </a:r>
            <a:endParaRPr lang="es-ES" altLang="ko-KR" sz="1600" dirty="0">
              <a:solidFill>
                <a:prstClr val="black"/>
              </a:solidFill>
              <a:ea typeface="나눔스퀘어"/>
            </a:endParaRPr>
          </a:p>
          <a:p>
            <a:pPr defTabSz="457200" latinLnBrk="0">
              <a:lnSpc>
                <a:spcPts val="2400"/>
              </a:lnSpc>
              <a:defRPr/>
            </a:pPr>
            <a:r>
              <a:rPr lang="es-ES" altLang="ko-KR" sz="1600" dirty="0">
                <a:solidFill>
                  <a:prstClr val="black"/>
                </a:solidFill>
                <a:ea typeface="나눔스퀘어"/>
              </a:rPr>
              <a:t>  3. Detalles y objetivos de los productos</a:t>
            </a:r>
            <a:r>
              <a:rPr lang="en-US" altLang="ko-KR" sz="1600" dirty="0">
                <a:solidFill>
                  <a:prstClr val="black"/>
                </a:solidFill>
                <a:ea typeface="나눔스퀘어"/>
              </a:rPr>
              <a:t>/</a:t>
            </a:r>
            <a:r>
              <a:rPr lang="en-US" altLang="ko-KR" sz="1600" dirty="0" err="1">
                <a:solidFill>
                  <a:prstClr val="black"/>
                </a:solidFill>
                <a:ea typeface="나눔스퀘어"/>
              </a:rPr>
              <a:t>servicios</a:t>
            </a:r>
            <a:endParaRPr lang="es-ES" altLang="ko-KR" sz="1600" dirty="0">
              <a:solidFill>
                <a:prstClr val="black"/>
              </a:solidFill>
              <a:ea typeface="나눔스퀘어"/>
            </a:endParaRPr>
          </a:p>
          <a:p>
            <a:pPr lvl="0" defTabSz="457200" latinLnBrk="0">
              <a:lnSpc>
                <a:spcPts val="2400"/>
              </a:lnSpc>
              <a:defRPr/>
            </a:pPr>
            <a:r>
              <a:rPr lang="es-ES" altLang="ko-KR" sz="1600" dirty="0">
                <a:solidFill>
                  <a:prstClr val="black"/>
                </a:solidFill>
                <a:ea typeface="나눔스퀘어"/>
              </a:rPr>
              <a:t>  4. Diferenciación de los productos</a:t>
            </a:r>
            <a:r>
              <a:rPr lang="en-US" altLang="ko-KR" sz="1600" dirty="0">
                <a:solidFill>
                  <a:prstClr val="black"/>
                </a:solidFill>
                <a:ea typeface="나눔스퀘어"/>
              </a:rPr>
              <a:t>/</a:t>
            </a:r>
            <a:r>
              <a:rPr lang="en-US" altLang="ko-KR" sz="1600" dirty="0" err="1">
                <a:solidFill>
                  <a:prstClr val="black"/>
                </a:solidFill>
                <a:ea typeface="나눔스퀘어"/>
              </a:rPr>
              <a:t>servicios</a:t>
            </a:r>
            <a:endParaRPr lang="es-ES" altLang="ko-KR" sz="1600" dirty="0">
              <a:solidFill>
                <a:prstClr val="black"/>
              </a:solidFill>
              <a:ea typeface="나눔스퀘어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6096000" y="1371986"/>
            <a:ext cx="0" cy="4914514"/>
          </a:xfrm>
          <a:prstGeom prst="line">
            <a:avLst/>
          </a:prstGeom>
          <a:solidFill>
            <a:schemeClr val="tx1"/>
          </a:solidFill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제목 1">
            <a:extLst>
              <a:ext uri="{FF2B5EF4-FFF2-40B4-BE49-F238E27FC236}">
                <a16:creationId xmlns:a16="http://schemas.microsoft.com/office/drawing/2014/main" id="{B99ADFE3-DACF-4300-9EF5-EAFC0915846D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err="1"/>
              <a:t>Tabla</a:t>
            </a:r>
            <a:r>
              <a:rPr lang="en-US" altLang="ko-KR" sz="2800" b="1" dirty="0"/>
              <a:t> de </a:t>
            </a:r>
            <a:r>
              <a:rPr lang="en-US" altLang="ko-KR" sz="2800" b="1" dirty="0" err="1"/>
              <a:t>contenido</a:t>
            </a:r>
            <a:r>
              <a:rPr lang="en-US" altLang="ko-KR" sz="2800" b="1" dirty="0"/>
              <a:t> </a:t>
            </a:r>
            <a:endParaRPr lang="ko-KR" altLang="en-US" sz="2800" b="1" dirty="0">
              <a:latin typeface="+mn-lt"/>
              <a:ea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B31B2AD-4AE4-4FAC-8466-38B6576D678D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94FC8C7-BF47-4C17-BC99-462A066A2408}"/>
              </a:ext>
            </a:extLst>
          </p:cNvPr>
          <p:cNvSpPr/>
          <p:nvPr/>
        </p:nvSpPr>
        <p:spPr>
          <a:xfrm>
            <a:off x="247978" y="6244307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865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I. </a:t>
            </a:r>
            <a:r>
              <a:rPr lang="en-US" altLang="ko-KR" sz="2800" b="1" dirty="0" err="1"/>
              <a:t>Resumen</a:t>
            </a:r>
            <a:r>
              <a:rPr lang="en-US" altLang="ko-KR" sz="2800" b="1" dirty="0"/>
              <a:t> del </a:t>
            </a:r>
            <a:r>
              <a:rPr lang="en-US" altLang="ko-KR" sz="2800" b="1" dirty="0" err="1"/>
              <a:t>emprendimiento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1. </a:t>
            </a:r>
            <a:r>
              <a:rPr kumimoji="0" lang="es-E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Resumen de emprendimiento y su historia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78648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I. </a:t>
            </a:r>
            <a:r>
              <a:rPr lang="en-US" altLang="ko-KR" sz="2800" b="1" dirty="0" err="1"/>
              <a:t>Resumen</a:t>
            </a:r>
            <a:r>
              <a:rPr lang="en-US" altLang="ko-KR" sz="2800" b="1" dirty="0"/>
              <a:t> del </a:t>
            </a:r>
            <a:r>
              <a:rPr lang="en-US" altLang="ko-KR" sz="2800" b="1" dirty="0" err="1"/>
              <a:t>emprendimiento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2. </a:t>
            </a:r>
            <a:r>
              <a:rPr kumimoji="0" lang="es-E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Estructura organizativa y situación de los empleados</a:t>
            </a:r>
            <a:endParaRPr lang="ko-KR" altLang="en-US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14182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Organigrama, estado de empleado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Experiencia y capacidad de los miembros (incluido el representante)</a:t>
                      </a:r>
                      <a:endParaRPr lang="en-US" altLang="ko-KR" sz="1100" b="1" i="0" u="none" kern="0" spc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Adecuación del personal</a:t>
                      </a:r>
                      <a:endParaRPr lang="ko-KR" altLang="en-US" sz="1000" b="1" i="0" u="none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5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I. </a:t>
            </a:r>
            <a:r>
              <a:rPr lang="en-US" altLang="ko-KR" sz="2800" b="1" dirty="0" err="1"/>
              <a:t>Resumen</a:t>
            </a:r>
            <a:r>
              <a:rPr lang="en-US" altLang="ko-KR" sz="2800" b="1" dirty="0"/>
              <a:t> del </a:t>
            </a:r>
            <a:r>
              <a:rPr lang="en-US" altLang="ko-KR" sz="2800" b="1" dirty="0" err="1"/>
              <a:t>emprendimiento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나눔스퀘어"/>
                <a:cs typeface="+mn-cs"/>
              </a:rPr>
              <a:t>3. Motivos y antecedentes de la aplicación</a:t>
            </a:r>
            <a:endParaRPr lang="ko-KR" altLang="en-US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9434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Motivo de solicitud para el programa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Estado actual de </a:t>
                      </a:r>
                      <a:r>
                        <a:rPr lang="en-US" altLang="ko-KR" sz="1100" b="1" i="0" u="none" kern="0" spc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crecimiento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del </a:t>
                      </a:r>
                      <a:r>
                        <a:rPr lang="en-US" altLang="ko-KR" sz="1100" b="1" i="0" u="none" kern="0" spc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emprendimiento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es-E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objetivos y dirección de desarrollo después del programa de aceleración, etc.</a:t>
                      </a:r>
                      <a:endParaRPr lang="ko-KR" altLang="en-US" sz="1000" b="1" i="0" u="none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06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Ⅱ. </a:t>
            </a:r>
            <a:r>
              <a:rPr lang="es-ES" altLang="ko-KR" sz="2800" b="1" dirty="0"/>
              <a:t>Análisis de mercado y características de la tecnología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ko-KR" sz="2000" dirty="0"/>
              <a:t>1. Tamaño del mercado y problemas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143171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Describir los antecedentes del desarrollo de la tecnología a través del estado actual, problemas, necesidades, etc. (indicar la fuente si se contrata).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(si corresponde)  Describir las tendencias en competencia directa con productos/servicios y tecnologías</a:t>
                      </a:r>
                      <a:endParaRPr lang="en-US" altLang="ko-KR" sz="1100" b="1" i="0" kern="0" spc="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423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Ⅱ. </a:t>
            </a:r>
            <a:r>
              <a:rPr lang="es-ES" altLang="ko-KR" sz="2800" b="1" dirty="0"/>
              <a:t>Análisis de mercado y características de la tecnología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ko-KR" sz="2000" dirty="0"/>
              <a:t> 2. Resumen del desarrollo tecnológico de los productos/servicios</a:t>
            </a:r>
            <a:endParaRPr lang="ko-KR" altLang="en-US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313437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Escribir</a:t>
                      </a:r>
                      <a:r>
                        <a:rPr lang="en-U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el </a:t>
                      </a:r>
                      <a:r>
                        <a:rPr lang="en-US" altLang="ko-KR" sz="11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detalle</a:t>
                      </a:r>
                      <a:r>
                        <a:rPr lang="en-U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de l</a:t>
                      </a: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a solución al problema (imágenes, diagramas, etc.)</a:t>
                      </a:r>
                      <a:endParaRPr lang="ko-KR" altLang="en-US" sz="1100" b="1" i="0" kern="0" spc="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11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Ⅱ. </a:t>
            </a:r>
            <a:r>
              <a:rPr lang="es-ES" altLang="ko-KR" sz="2800" b="1" dirty="0"/>
              <a:t>Análisis de mercado y características de la tecnología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ko-KR" sz="2000" dirty="0"/>
              <a:t> 3. Detalles y objetivos de los productos/servicios</a:t>
            </a:r>
            <a:endParaRPr lang="ko-KR" altLang="en-US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71017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Describir de las tecnologías principales </a:t>
                      </a:r>
                      <a:r>
                        <a:rPr lang="en-U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que </a:t>
                      </a:r>
                      <a:r>
                        <a:rPr lang="en-US" altLang="ko-KR" sz="11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quieren</a:t>
                      </a:r>
                      <a:r>
                        <a:rPr lang="en-U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1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desarrollar</a:t>
                      </a:r>
                      <a:r>
                        <a:rPr lang="en-U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</a:t>
                      </a: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por la etapa de desarrollo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Describir el efecto dominó de la tecnología (la posibilidad de expansión del mercado)</a:t>
                      </a:r>
                      <a:endParaRPr lang="en-US" altLang="ko-KR" sz="11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56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/>
              <a:t>Ⅱ. </a:t>
            </a:r>
            <a:r>
              <a:rPr lang="es-ES" altLang="ko-KR" sz="2800" b="1"/>
              <a:t>Análisis de mercado y características de la tecnología</a:t>
            </a:r>
            <a:endParaRPr lang="es-E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ko-KR" sz="2000" dirty="0"/>
              <a:t> 4. Diferenciación de los productos/servicios</a:t>
            </a:r>
            <a:endParaRPr lang="ko-KR" altLang="en-US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463067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Originalidad, diferenciación y excelencia de productos/servicios y tecnologías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Describir la existencia de tecnologías similares y la comparación con las tecnologías existentes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440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89C6E0F-FF45-4407-8936-2F3FB4BBE567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III. </a:t>
            </a:r>
            <a:r>
              <a:rPr lang="en-US" altLang="ko-KR" sz="2800" b="1" dirty="0" err="1"/>
              <a:t>Estrategia</a:t>
            </a:r>
            <a:r>
              <a:rPr lang="en-US" altLang="ko-KR" sz="2800" b="1" dirty="0"/>
              <a:t> de </a:t>
            </a:r>
            <a:r>
              <a:rPr lang="en-US" altLang="ko-KR" sz="2800" b="1" dirty="0" err="1"/>
              <a:t>crecimiento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ko-KR" sz="2000" dirty="0"/>
              <a:t>1. Plan Detallado de Comercialización Local/Global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55131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Describir la estrategia de </a:t>
                      </a:r>
                      <a:r>
                        <a:rPr lang="es-ES" altLang="ko-KR" sz="11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entrarar</a:t>
                      </a: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al mercado según los resultados del análisis competitivo y del mercado.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Logros o Plan de ingreso a mercados globales (establecimiento de empresa en el extranjero, planes de exportación, lanzamiento de servicios en el extranjero, etc.)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Estrategias para la comercialización a través del presente programa (posibilidad del desarrollo)</a:t>
                      </a:r>
                      <a:endParaRPr lang="en-US" altLang="ko-KR" sz="11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971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 2. </a:t>
            </a:r>
            <a:r>
              <a:rPr lang="en-US" altLang="ko-KR" sz="2000" dirty="0" err="1"/>
              <a:t>Modelo</a:t>
            </a:r>
            <a:r>
              <a:rPr lang="en-US" altLang="ko-KR" sz="2000" dirty="0"/>
              <a:t> de </a:t>
            </a:r>
            <a:r>
              <a:rPr lang="en-US" altLang="ko-KR" sz="2000" dirty="0" err="1"/>
              <a:t>beneficios</a:t>
            </a:r>
            <a:endParaRPr lang="en-US" altLang="ko-KR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131846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Competitividad del mercado, modelo de ingresos basado en la ventaja tecnológica y los ingresos (esperados), cuota de mercado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 Mercado objetivo y grupo de clientes, y la posibilidad de generar ingresos en consecuencia, etc.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 Posibilidad y planificación de la garantía de fondos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90EA7E5A-71C7-48F5-91CC-1093AF7DFD20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III. </a:t>
            </a:r>
            <a:r>
              <a:rPr lang="en-US" altLang="ko-KR" sz="2800" b="1" dirty="0" err="1"/>
              <a:t>Estrategia</a:t>
            </a:r>
            <a:r>
              <a:rPr lang="en-US" altLang="ko-KR" sz="2800" b="1" dirty="0"/>
              <a:t> de </a:t>
            </a:r>
            <a:r>
              <a:rPr lang="en-US" altLang="ko-KR" sz="2800" b="1" dirty="0" err="1"/>
              <a:t>crecimiento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4087573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ko-KR" sz="2000" dirty="0"/>
              <a:t> 3. Plan para utilizar capital semilla(premio)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552297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1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Describir</a:t>
                      </a:r>
                      <a:r>
                        <a:rPr lang="en-U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 plan para utilizer capital </a:t>
                      </a:r>
                      <a:r>
                        <a:rPr lang="en-US" altLang="ko-KR" sz="11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semilla</a:t>
                      </a:r>
                      <a:r>
                        <a:rPr lang="en-U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 de ‘</a:t>
                      </a:r>
                      <a:r>
                        <a:rPr lang="en-US" altLang="ko-KR" sz="11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Demoday</a:t>
                      </a:r>
                      <a:r>
                        <a:rPr lang="en-U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’ del </a:t>
                      </a:r>
                      <a:r>
                        <a:rPr lang="en-US" altLang="ko-KR" sz="11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presente</a:t>
                      </a:r>
                      <a:r>
                        <a:rPr lang="en-US" altLang="ko-KR" sz="1100" b="1" i="0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100" b="1" i="0" kern="0" spc="0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programa</a:t>
                      </a:r>
                      <a:endParaRPr lang="en-US" altLang="ko-KR" sz="11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1617871C-DD01-4FF4-9AFD-C535F04DD336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III. </a:t>
            </a:r>
            <a:r>
              <a:rPr lang="en-US" altLang="ko-KR" sz="2800" b="1" dirty="0" err="1"/>
              <a:t>Estrategia</a:t>
            </a:r>
            <a:r>
              <a:rPr lang="en-US" altLang="ko-KR" sz="2800" b="1" dirty="0"/>
              <a:t> de </a:t>
            </a:r>
            <a:r>
              <a:rPr lang="en-US" altLang="ko-KR" sz="2800" b="1" dirty="0" err="1"/>
              <a:t>crecimiento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823706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B2C88F1-5FB7-41D9-A9EC-C4322D1A25C2}"/>
              </a:ext>
            </a:extLst>
          </p:cNvPr>
          <p:cNvSpPr/>
          <p:nvPr/>
        </p:nvSpPr>
        <p:spPr>
          <a:xfrm>
            <a:off x="247978" y="726626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69C2672-0942-475E-B91D-8F0079DC3EDF}"/>
              </a:ext>
            </a:extLst>
          </p:cNvPr>
          <p:cNvSpPr txBox="1">
            <a:spLocks/>
          </p:cNvSpPr>
          <p:nvPr/>
        </p:nvSpPr>
        <p:spPr>
          <a:xfrm>
            <a:off x="442912" y="821597"/>
            <a:ext cx="1150506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 4. Planes </a:t>
            </a:r>
            <a:r>
              <a:rPr lang="en-US" altLang="ko-KR" sz="2000" dirty="0" err="1"/>
              <a:t>futuros</a:t>
            </a:r>
            <a:endParaRPr lang="en-US" altLang="ko-KR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178F11C-323F-4F85-836E-E7695F641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121326"/>
              </p:ext>
            </p:extLst>
          </p:nvPr>
        </p:nvGraphicFramePr>
        <p:xfrm>
          <a:off x="358910" y="5218969"/>
          <a:ext cx="11505055" cy="1186062"/>
        </p:xfrm>
        <a:graphic>
          <a:graphicData uri="http://schemas.openxmlformats.org/drawingml/2006/table">
            <a:tbl>
              <a:tblPr/>
              <a:tblGrid>
                <a:gridCol w="1150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Metas anuales de ingresos y creación de empleo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altLang="ko-KR" sz="11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 Escribir solo cuando haya planes específicos, como expansión del mercado y planes de expansión global (se pueden agregar el año)</a:t>
                      </a:r>
                      <a:endParaRPr lang="en-US" altLang="ko-KR" sz="11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02AEA2D5-1E84-4307-9286-7975A2C0EB64}"/>
              </a:ext>
            </a:extLst>
          </p:cNvPr>
          <p:cNvSpPr txBox="1">
            <a:spLocks/>
          </p:cNvSpPr>
          <p:nvPr/>
        </p:nvSpPr>
        <p:spPr>
          <a:xfrm>
            <a:off x="247978" y="212772"/>
            <a:ext cx="11700000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III. </a:t>
            </a:r>
            <a:r>
              <a:rPr lang="en-US" altLang="ko-KR" sz="2800" b="1" dirty="0" err="1"/>
              <a:t>Estrategia</a:t>
            </a:r>
            <a:r>
              <a:rPr lang="en-US" altLang="ko-KR" sz="2800" b="1" dirty="0"/>
              <a:t> de </a:t>
            </a:r>
            <a:r>
              <a:rPr lang="en-US" altLang="ko-KR" sz="2800" b="1" dirty="0" err="1"/>
              <a:t>crecimiento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1564474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6E46C10-EFED-4723-AB2A-36B963340859}"/>
              </a:ext>
            </a:extLst>
          </p:cNvPr>
          <p:cNvSpPr/>
          <p:nvPr/>
        </p:nvSpPr>
        <p:spPr>
          <a:xfrm>
            <a:off x="247978" y="6244307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260505A-EE8D-4A86-A743-40CF42BAA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814675"/>
              </p:ext>
            </p:extLst>
          </p:nvPr>
        </p:nvGraphicFramePr>
        <p:xfrm>
          <a:off x="247978" y="192024"/>
          <a:ext cx="11700000" cy="330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86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anexo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Tabla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de </a:t>
                      </a:r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rendimiento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principal</a:t>
                      </a: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- 1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4219136-2984-4AA7-A768-E0D4D6DEB887}"/>
              </a:ext>
            </a:extLst>
          </p:cNvPr>
          <p:cNvSpPr txBox="1"/>
          <p:nvPr/>
        </p:nvSpPr>
        <p:spPr>
          <a:xfrm>
            <a:off x="247978" y="659081"/>
            <a:ext cx="486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[</a:t>
            </a:r>
            <a:r>
              <a:rPr lang="es-ES" altLang="ko-KR" sz="1400" b="1" dirty="0"/>
              <a:t>[</a:t>
            </a:r>
            <a:r>
              <a:rPr lang="es-ES" altLang="ko-KR" sz="1400" b="1" dirty="0" err="1"/>
              <a:t>stado</a:t>
            </a:r>
            <a:r>
              <a:rPr lang="es-ES" altLang="ko-KR" sz="1400" b="1" dirty="0"/>
              <a:t> de las ventas (dentro de tres años)]</a:t>
            </a:r>
            <a:endParaRPr lang="ko-KR" altLang="en-US" sz="1400" b="1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E06BCBD2-9EF6-4366-925E-8630B114A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992815"/>
              </p:ext>
            </p:extLst>
          </p:nvPr>
        </p:nvGraphicFramePr>
        <p:xfrm>
          <a:off x="353999" y="1011807"/>
          <a:ext cx="11495101" cy="21703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20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67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1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831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24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err="1"/>
                        <a:t>Pais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Periodo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Moneda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Monto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Cliente</a:t>
                      </a:r>
                      <a:r>
                        <a:rPr lang="en-US" altLang="ko-KR" sz="1000" b="1" dirty="0"/>
                        <a:t> principal y </a:t>
                      </a:r>
                      <a:r>
                        <a:rPr lang="en-US" altLang="ko-KR" sz="1000" b="1" dirty="0" err="1"/>
                        <a:t>detalle</a:t>
                      </a:r>
                      <a:r>
                        <a:rPr lang="en-US" altLang="ko-KR" sz="1000" b="1" dirty="0"/>
                        <a:t> de </a:t>
                      </a:r>
                      <a:r>
                        <a:rPr lang="en-US" altLang="ko-KR" sz="1000" b="1" dirty="0" err="1"/>
                        <a:t>venta</a:t>
                      </a:r>
                      <a:endParaRPr lang="ko-KR" alt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3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페루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/>
                        <a:t>2020.0</a:t>
                      </a:r>
                      <a:r>
                        <a:rPr lang="en-US" altLang="ko-KR" sz="1000" b="1" baseline="0" dirty="0"/>
                        <a:t>1 ~ 2020.06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6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2019.01 ~ 2019.12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6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/>
                        <a:t>2018.01 ~ 2018.12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63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글로벌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/>
                        <a:t>2020.0</a:t>
                      </a:r>
                      <a:r>
                        <a:rPr lang="en-US" altLang="ko-KR" sz="1000" b="1" baseline="0" dirty="0"/>
                        <a:t>1 ~ 2020.06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USD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6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2019.01 ~ 2019.12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6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/>
                        <a:t>2018.01 ~ 2018.12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A0F5140-DAB4-4C29-87FA-C2473AA7224A}"/>
              </a:ext>
            </a:extLst>
          </p:cNvPr>
          <p:cNvSpPr txBox="1"/>
          <p:nvPr/>
        </p:nvSpPr>
        <p:spPr>
          <a:xfrm>
            <a:off x="247978" y="3376874"/>
            <a:ext cx="486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ko-KR" sz="1400" b="1" dirty="0"/>
              <a:t>[Estado de atracción de inversiones]</a:t>
            </a:r>
            <a:endParaRPr lang="ko-KR" altLang="en-US" sz="1400" b="1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3A3E03AB-FB3B-48B7-B853-57EDE6AB0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776059"/>
              </p:ext>
            </p:extLst>
          </p:nvPr>
        </p:nvGraphicFramePr>
        <p:xfrm>
          <a:off x="353998" y="3729601"/>
          <a:ext cx="11495102" cy="215913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6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2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5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21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9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1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#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Fecha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Moneda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/>
                        <a:t>Monto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agencia</a:t>
                      </a:r>
                      <a:r>
                        <a:rPr lang="en-US" altLang="ko-KR" sz="1000" b="1" dirty="0"/>
                        <a:t> de </a:t>
                      </a:r>
                      <a:r>
                        <a:rPr lang="en-US" altLang="ko-KR" sz="1000" b="1" dirty="0" err="1"/>
                        <a:t>inversiones</a:t>
                      </a:r>
                      <a:endParaRPr lang="ko-KR" alt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/>
                        <a:t>1</a:t>
                      </a:r>
                      <a:endParaRPr lang="ko-KR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2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USD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3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4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5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6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639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6E46C10-EFED-4723-AB2A-36B963340859}"/>
              </a:ext>
            </a:extLst>
          </p:cNvPr>
          <p:cNvSpPr/>
          <p:nvPr/>
        </p:nvSpPr>
        <p:spPr>
          <a:xfrm>
            <a:off x="247978" y="6244307"/>
            <a:ext cx="11700000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68B4163D-8FBD-43CD-970D-647B84489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32093"/>
              </p:ext>
            </p:extLst>
          </p:nvPr>
        </p:nvGraphicFramePr>
        <p:xfrm>
          <a:off x="247978" y="192024"/>
          <a:ext cx="11700000" cy="330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86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anexo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Tabla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de </a:t>
                      </a:r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rendimiento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principal</a:t>
                      </a: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- 2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A5B7671-23A0-4B0C-B791-3B8B36FB68FB}"/>
              </a:ext>
            </a:extLst>
          </p:cNvPr>
          <p:cNvSpPr txBox="1"/>
          <p:nvPr/>
        </p:nvSpPr>
        <p:spPr>
          <a:xfrm>
            <a:off x="247978" y="659081"/>
            <a:ext cx="486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[</a:t>
            </a:r>
            <a:r>
              <a:rPr lang="en-US" altLang="ko-KR" sz="1400" b="1" dirty="0" err="1"/>
              <a:t>Premios</a:t>
            </a:r>
            <a:r>
              <a:rPr lang="en-US" altLang="ko-KR" sz="1400" b="1" dirty="0"/>
              <a:t>]</a:t>
            </a:r>
            <a:endParaRPr lang="ko-KR" altLang="en-US" sz="1400" b="1" dirty="0"/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CA7EC2E5-B05A-4B1F-92B7-CC1032E4A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6475"/>
              </p:ext>
            </p:extLst>
          </p:nvPr>
        </p:nvGraphicFramePr>
        <p:xfrm>
          <a:off x="353998" y="1022977"/>
          <a:ext cx="11495101" cy="12819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6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2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57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3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1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03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#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Fecha</a:t>
                      </a:r>
                      <a:r>
                        <a:rPr lang="en-US" altLang="ko-KR" sz="1000" b="1" dirty="0"/>
                        <a:t> </a:t>
                      </a:r>
                      <a:r>
                        <a:rPr lang="en-US" altLang="ko-KR" sz="1000" b="1" dirty="0" err="1"/>
                        <a:t>premiaci</a:t>
                      </a:r>
                      <a:r>
                        <a:rPr lang="es-419" altLang="ko-KR" sz="1000" b="1" dirty="0" err="1"/>
                        <a:t>ón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419" altLang="ko-KR" sz="1000" b="1" dirty="0"/>
                        <a:t>Título de convocatoria(distinción)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Descripción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Institución</a:t>
                      </a:r>
                      <a:r>
                        <a:rPr lang="en-US" altLang="ko-KR" sz="1000" b="1" dirty="0"/>
                        <a:t> </a:t>
                      </a:r>
                      <a:r>
                        <a:rPr lang="en-US" altLang="ko-KR" sz="1000" b="1" dirty="0" err="1"/>
                        <a:t>organizadora</a:t>
                      </a:r>
                      <a:endParaRPr lang="ko-KR" alt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/>
                        <a:t>1</a:t>
                      </a:r>
                      <a:endParaRPr lang="ko-KR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2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3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6F15250-68A4-4AA6-9F1A-74312B0971FB}"/>
              </a:ext>
            </a:extLst>
          </p:cNvPr>
          <p:cNvSpPr txBox="1"/>
          <p:nvPr/>
        </p:nvSpPr>
        <p:spPr>
          <a:xfrm>
            <a:off x="247977" y="2369009"/>
            <a:ext cx="7506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[</a:t>
            </a:r>
            <a:r>
              <a:rPr lang="es-ES" altLang="ko-KR" sz="1400" b="1" dirty="0"/>
              <a:t>Tecnología (producto, servicio, etc.) estado de derechos de propiedad </a:t>
            </a:r>
            <a:r>
              <a:rPr lang="es-ES" altLang="ko-KR" sz="1400" b="1" dirty="0" err="1"/>
              <a:t>intelectua</a:t>
            </a:r>
            <a:r>
              <a:rPr lang="es-419" altLang="ko-KR" sz="1400" b="1" dirty="0"/>
              <a:t>l</a:t>
            </a:r>
            <a:endParaRPr lang="ko-KR" altLang="en-US" sz="1400" b="1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766F109A-5317-47D2-82D5-B8401E217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341883"/>
              </p:ext>
            </p:extLst>
          </p:nvPr>
        </p:nvGraphicFramePr>
        <p:xfrm>
          <a:off x="344853" y="2703447"/>
          <a:ext cx="11495101" cy="1188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4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0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0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0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632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86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#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altLang="ko-KR" sz="1000" dirty="0"/>
                        <a:t>Sector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419" altLang="ko-KR" sz="1000" dirty="0"/>
                        <a:t>Fecha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419" altLang="ko-KR" sz="1000" dirty="0"/>
                        <a:t>Proceso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ES" altLang="ko-KR" sz="1000" dirty="0"/>
                        <a:t>Número de solicitud y registro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ES" altLang="ko-KR" sz="1000" dirty="0"/>
                        <a:t>Nombre de propiedad intelectual (patente)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0000.00.00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altLang="ko-KR" sz="1000" dirty="0"/>
                        <a:t>Registro</a:t>
                      </a:r>
                      <a:r>
                        <a:rPr lang="en-US" altLang="ko-KR" sz="1000" dirty="0"/>
                        <a:t>/</a:t>
                      </a:r>
                      <a:r>
                        <a:rPr lang="en-US" altLang="ko-KR" sz="1000" dirty="0" err="1"/>
                        <a:t>aplicación</a:t>
                      </a: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327CE2C1-2B0D-4BA3-A8D1-6A38A1F95DD5}"/>
              </a:ext>
            </a:extLst>
          </p:cNvPr>
          <p:cNvSpPr txBox="1"/>
          <p:nvPr/>
        </p:nvSpPr>
        <p:spPr>
          <a:xfrm>
            <a:off x="247978" y="4001208"/>
            <a:ext cx="584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[</a:t>
            </a:r>
            <a:r>
              <a:rPr lang="es-ES" altLang="ko-KR" sz="1400" b="1" dirty="0"/>
              <a:t>Participación en otros programas </a:t>
            </a:r>
            <a:r>
              <a:rPr lang="es-ES" altLang="ko-KR" sz="1400" b="1"/>
              <a:t>o proyectos </a:t>
            </a:r>
            <a:r>
              <a:rPr lang="es-ES" altLang="ko-KR" sz="1400" b="1" dirty="0"/>
              <a:t>de apoyo]</a:t>
            </a:r>
            <a:endParaRPr lang="ko-KR" altLang="en-US" sz="1400" b="1" dirty="0"/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811DFA12-EDB0-4664-B065-57E4C9530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976915"/>
              </p:ext>
            </p:extLst>
          </p:nvPr>
        </p:nvGraphicFramePr>
        <p:xfrm>
          <a:off x="353998" y="4365104"/>
          <a:ext cx="11485954" cy="15590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2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03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563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91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12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03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/>
                        <a:t>#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419" altLang="ko-KR" sz="1000" b="1" dirty="0"/>
                        <a:t>Fecha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s-419" altLang="ko-KR" sz="1000" b="1" dirty="0"/>
                        <a:t>Nombre</a:t>
                      </a:r>
                      <a:r>
                        <a:rPr lang="ko-KR" altLang="en-US" sz="1000" b="1" dirty="0"/>
                        <a:t> </a:t>
                      </a:r>
                      <a:r>
                        <a:rPr lang="es-419" altLang="ko-KR" sz="1000" b="1" dirty="0"/>
                        <a:t>del </a:t>
                      </a:r>
                      <a:r>
                        <a:rPr lang="es-419" altLang="ko-KR" sz="1000" b="1" dirty="0" err="1"/>
                        <a:t>proeycto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err="1"/>
                        <a:t>Institución</a:t>
                      </a:r>
                      <a:r>
                        <a:rPr lang="en-US" altLang="ko-KR" sz="1000" b="1" dirty="0"/>
                        <a:t> </a:t>
                      </a:r>
                      <a:r>
                        <a:rPr lang="en-US" altLang="ko-KR" sz="1000" b="1" dirty="0" err="1"/>
                        <a:t>organizadora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/>
                        <a:t>Detalle</a:t>
                      </a:r>
                      <a:r>
                        <a:rPr lang="en-US" altLang="ko-KR" sz="1000" b="1" dirty="0"/>
                        <a:t> de </a:t>
                      </a:r>
                      <a:r>
                        <a:rPr lang="en-US" altLang="ko-KR" sz="1000" b="1" dirty="0" err="1"/>
                        <a:t>beneficios</a:t>
                      </a:r>
                      <a:endParaRPr lang="ko-KR" alt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/>
                        <a:t>1</a:t>
                      </a:r>
                      <a:endParaRPr lang="ko-KR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 ~ 0000.00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2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 ~ 0000.00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3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 ~ 0000.00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1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/>
                        <a:t>4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0000.00 ~ 0000.00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2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2014</TotalTime>
  <Words>930</Words>
  <Application>Microsoft Office PowerPoint</Application>
  <PresentationFormat>와이드스크린</PresentationFormat>
  <Paragraphs>139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 Gi wook</dc:creator>
  <cp:lastModifiedBy>Ryu Jeehee</cp:lastModifiedBy>
  <cp:revision>497</cp:revision>
  <cp:lastPrinted>2020-02-26T22:25:51Z</cp:lastPrinted>
  <dcterms:created xsi:type="dcterms:W3CDTF">2019-06-17T11:55:46Z</dcterms:created>
  <dcterms:modified xsi:type="dcterms:W3CDTF">2020-10-23T14:01:06Z</dcterms:modified>
</cp:coreProperties>
</file>