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95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pos="279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geQC0ZzaIWBq4W2RgklOjJ7VKZ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0D569F-7A22-4F8E-9B60-D2016A0BFED8}">
  <a:tblStyle styleId="{A30D569F-7A22-4F8E-9B60-D2016A0BFED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>
        <p:guide orient="horz" pos="595"/>
        <p:guide pos="3840"/>
        <p:guide orient="horz" pos="1026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customschemas.google.com/relationships/presentationmetadata" Target="meta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4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3b17641ef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3b17641e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/>
          <p:nvPr/>
        </p:nvSpPr>
        <p:spPr>
          <a:xfrm>
            <a:off x="0" y="719944"/>
            <a:ext cx="12192000" cy="457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" name="Google Shape;13;p7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" name="Google Shape;14;p7"/>
          <p:cNvSpPr/>
          <p:nvPr/>
        </p:nvSpPr>
        <p:spPr>
          <a:xfrm>
            <a:off x="10058400" y="180055"/>
            <a:ext cx="1756372" cy="461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¡Sal del Edificio!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7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22" name="Google Shape;22;p10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3" name="Google Shape;23;p10"/>
          <p:cNvGrpSpPr/>
          <p:nvPr/>
        </p:nvGrpSpPr>
        <p:grpSpPr>
          <a:xfrm>
            <a:off x="372816" y="56944"/>
            <a:ext cx="2090079" cy="707886"/>
            <a:chOff x="55824" y="-15051"/>
            <a:chExt cx="2369516" cy="802529"/>
          </a:xfrm>
        </p:grpSpPr>
        <p:sp>
          <p:nvSpPr>
            <p:cNvPr id="24" name="Google Shape;24;p10"/>
            <p:cNvSpPr/>
            <p:nvPr/>
          </p:nvSpPr>
          <p:spPr>
            <a:xfrm>
              <a:off x="55824" y="-15051"/>
              <a:ext cx="776360" cy="80252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4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0"/>
            <p:cNvSpPr/>
            <p:nvPr/>
          </p:nvSpPr>
          <p:spPr>
            <a:xfrm>
              <a:off x="743956" y="197571"/>
              <a:ext cx="1681384" cy="52338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Welcome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0"/>
            <p:cNvSpPr/>
            <p:nvPr/>
          </p:nvSpPr>
          <p:spPr>
            <a:xfrm>
              <a:off x="777172" y="83313"/>
              <a:ext cx="1519643" cy="226802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en-US" sz="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Introductions &amp; Expectations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27;p10"/>
          <p:cNvSpPr/>
          <p:nvPr/>
        </p:nvSpPr>
        <p:spPr>
          <a:xfrm>
            <a:off x="9110482" y="180055"/>
            <a:ext cx="2704290" cy="461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Salgamos fuera del edificio!!!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0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/>
          <p:nvPr/>
        </p:nvSpPr>
        <p:spPr>
          <a:xfrm>
            <a:off x="0" y="719944"/>
            <a:ext cx="12192000" cy="457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4" name="Google Shape;94;p9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5" name="Google Shape;95;p9"/>
          <p:cNvGrpSpPr/>
          <p:nvPr/>
        </p:nvGrpSpPr>
        <p:grpSpPr>
          <a:xfrm>
            <a:off x="372816" y="56944"/>
            <a:ext cx="2090079" cy="707886"/>
            <a:chOff x="55824" y="-15051"/>
            <a:chExt cx="2369516" cy="802529"/>
          </a:xfrm>
        </p:grpSpPr>
        <p:sp>
          <p:nvSpPr>
            <p:cNvPr id="96" name="Google Shape;96;p9"/>
            <p:cNvSpPr/>
            <p:nvPr/>
          </p:nvSpPr>
          <p:spPr>
            <a:xfrm>
              <a:off x="55824" y="-15051"/>
              <a:ext cx="776360" cy="80252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4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743956" y="197571"/>
              <a:ext cx="1681384" cy="52338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Welcome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777172" y="83313"/>
              <a:ext cx="1519643" cy="226802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en-US" sz="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Introductions &amp; Expectations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" name="Google Shape;99;p9"/>
          <p:cNvSpPr/>
          <p:nvPr/>
        </p:nvSpPr>
        <p:spPr>
          <a:xfrm>
            <a:off x="9110482" y="180055"/>
            <a:ext cx="2704290" cy="461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Salgamos fuera del edificio!!!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08" name="Google Shape;108;p20"/>
          <p:cNvGrpSpPr/>
          <p:nvPr/>
        </p:nvGrpSpPr>
        <p:grpSpPr>
          <a:xfrm>
            <a:off x="372816" y="56944"/>
            <a:ext cx="2090079" cy="707886"/>
            <a:chOff x="55824" y="-15051"/>
            <a:chExt cx="2369516" cy="802529"/>
          </a:xfrm>
        </p:grpSpPr>
        <p:sp>
          <p:nvSpPr>
            <p:cNvPr id="109" name="Google Shape;109;p20"/>
            <p:cNvSpPr/>
            <p:nvPr/>
          </p:nvSpPr>
          <p:spPr>
            <a:xfrm>
              <a:off x="55824" y="-15051"/>
              <a:ext cx="776360" cy="80252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4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0"/>
            <p:cNvSpPr/>
            <p:nvPr/>
          </p:nvSpPr>
          <p:spPr>
            <a:xfrm>
              <a:off x="743956" y="197571"/>
              <a:ext cx="1681384" cy="523389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Welcome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0"/>
            <p:cNvSpPr/>
            <p:nvPr/>
          </p:nvSpPr>
          <p:spPr>
            <a:xfrm>
              <a:off x="777172" y="83313"/>
              <a:ext cx="1519643" cy="226802"/>
            </a:xfrm>
            <a:prstGeom prst="rect">
              <a:avLst/>
            </a:prstGeom>
            <a:noFill/>
            <a:ln>
              <a:noFill/>
            </a:ln>
            <a:effectLst>
              <a:outerShdw blurRad="88900" dist="38100" dir="2700000" algn="tl" rotWithShape="0">
                <a:srgbClr val="000000">
                  <a:alpha val="12549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en-US" sz="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Introductions &amp; Expectations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20"/>
          <p:cNvSpPr/>
          <p:nvPr/>
        </p:nvSpPr>
        <p:spPr>
          <a:xfrm>
            <a:off x="9110482" y="180055"/>
            <a:ext cx="2704290" cy="461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Salgamos fuera del edificio!!!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9" name="Google Shape;8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"/>
          <p:cNvSpPr/>
          <p:nvPr/>
        </p:nvSpPr>
        <p:spPr>
          <a:xfrm>
            <a:off x="768778" y="2018997"/>
            <a:ext cx="4623382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Business Thesis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1"/>
          <p:cNvGrpSpPr/>
          <p:nvPr/>
        </p:nvGrpSpPr>
        <p:grpSpPr>
          <a:xfrm>
            <a:off x="6312022" y="1278384"/>
            <a:ext cx="5879977" cy="5579616"/>
            <a:chOff x="4846320" y="867723"/>
            <a:chExt cx="7345680" cy="5990277"/>
          </a:xfrm>
        </p:grpSpPr>
        <p:sp>
          <p:nvSpPr>
            <p:cNvPr id="177" name="Google Shape;177;p1"/>
            <p:cNvSpPr/>
            <p:nvPr/>
          </p:nvSpPr>
          <p:spPr>
            <a:xfrm rot="-5400000">
              <a:off x="10602111" y="3204409"/>
              <a:ext cx="1707659" cy="1472119"/>
            </a:xfrm>
            <a:prstGeom prst="triangle">
              <a:avLst>
                <a:gd name="adj" fmla="val 50000"/>
              </a:avLst>
            </a:pr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7071360" y="2743200"/>
              <a:ext cx="2667000" cy="2819400"/>
            </a:xfrm>
            <a:custGeom>
              <a:avLst/>
              <a:gdLst/>
              <a:ahLst/>
              <a:cxnLst/>
              <a:rect l="l" t="t" r="r" b="b"/>
              <a:pathLst>
                <a:path w="2667000" h="2819400" extrusionOk="0">
                  <a:moveTo>
                    <a:pt x="2667000" y="0"/>
                  </a:moveTo>
                  <a:lnTo>
                    <a:pt x="2667000" y="1516380"/>
                  </a:lnTo>
                  <a:lnTo>
                    <a:pt x="0" y="2819400"/>
                  </a:lnTo>
                  <a:lnTo>
                    <a:pt x="0" y="1539240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7131281" y="2372551"/>
              <a:ext cx="3223260" cy="2019300"/>
            </a:xfrm>
            <a:custGeom>
              <a:avLst/>
              <a:gdLst/>
              <a:ahLst/>
              <a:cxnLst/>
              <a:rect l="l" t="t" r="r" b="b"/>
              <a:pathLst>
                <a:path w="3223260" h="2019300" extrusionOk="0">
                  <a:moveTo>
                    <a:pt x="3223260" y="1272540"/>
                  </a:moveTo>
                  <a:lnTo>
                    <a:pt x="1234440" y="0"/>
                  </a:lnTo>
                  <a:lnTo>
                    <a:pt x="0" y="731520"/>
                  </a:lnTo>
                  <a:lnTo>
                    <a:pt x="2011680" y="2019300"/>
                  </a:lnTo>
                  <a:lnTo>
                    <a:pt x="3223260" y="1272540"/>
                  </a:lnTo>
                  <a:close/>
                </a:path>
              </a:pathLst>
            </a:cu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4846320" y="3604260"/>
              <a:ext cx="7345680" cy="3253740"/>
            </a:xfrm>
            <a:custGeom>
              <a:avLst/>
              <a:gdLst/>
              <a:ahLst/>
              <a:cxnLst/>
              <a:rect l="l" t="t" r="r" b="b"/>
              <a:pathLst>
                <a:path w="7345680" h="3253740" extrusionOk="0">
                  <a:moveTo>
                    <a:pt x="7345680" y="1158240"/>
                  </a:moveTo>
                  <a:lnTo>
                    <a:pt x="5455920" y="0"/>
                  </a:lnTo>
                  <a:lnTo>
                    <a:pt x="0" y="3246120"/>
                  </a:lnTo>
                  <a:lnTo>
                    <a:pt x="7345680" y="3253740"/>
                  </a:lnTo>
                  <a:lnTo>
                    <a:pt x="7345680" y="1158240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 rot="-5400000">
              <a:off x="7700998" y="4195576"/>
              <a:ext cx="421484" cy="363348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 rot="5400000">
              <a:off x="9904340" y="1656721"/>
              <a:ext cx="1544638" cy="1331584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 rot="5400000">
              <a:off x="8286713" y="1328668"/>
              <a:ext cx="1131375" cy="975323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4" name="Google Shape;184;p1"/>
            <p:cNvSpPr/>
            <p:nvPr/>
          </p:nvSpPr>
          <p:spPr>
            <a:xfrm rot="-5400000">
              <a:off x="10337285" y="1010366"/>
              <a:ext cx="578111" cy="498371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 rot="5400000">
              <a:off x="11010826" y="892288"/>
              <a:ext cx="356190" cy="30706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 rot="-5400000">
              <a:off x="8955582" y="4774197"/>
              <a:ext cx="616294" cy="531287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 rot="5400000">
              <a:off x="10302882" y="5331116"/>
              <a:ext cx="1449776" cy="1249805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188" name="Google Shape;188;p1"/>
          <p:cNvSpPr/>
          <p:nvPr/>
        </p:nvSpPr>
        <p:spPr>
          <a:xfrm>
            <a:off x="884964" y="1515026"/>
            <a:ext cx="3421860" cy="392275"/>
          </a:xfrm>
          <a:prstGeom prst="roundRect">
            <a:avLst>
              <a:gd name="adj" fmla="val 16667"/>
            </a:avLst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7B9"/>
              </a:buClr>
              <a:buSzPts val="1360"/>
              <a:buFont typeface="Malgun Gothic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2023 Train The Trainer Program</a:t>
            </a:r>
            <a:endParaRPr sz="16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189;p1"/>
          <p:cNvSpPr/>
          <p:nvPr/>
        </p:nvSpPr>
        <p:spPr>
          <a:xfrm>
            <a:off x="912361" y="3058575"/>
            <a:ext cx="388898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7B9"/>
              </a:buClr>
              <a:buSzPts val="1870"/>
              <a:buFont typeface="Arial"/>
              <a:buNone/>
            </a:pPr>
            <a:r>
              <a:rPr lang="en-US" sz="2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¡Sal del Edificio!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"/>
          <p:cNvSpPr/>
          <p:nvPr/>
        </p:nvSpPr>
        <p:spPr>
          <a:xfrm>
            <a:off x="768778" y="4655119"/>
            <a:ext cx="67464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Number 9 &amp; Name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g23b17641ef9_0_0"/>
          <p:cNvGrpSpPr/>
          <p:nvPr/>
        </p:nvGrpSpPr>
        <p:grpSpPr>
          <a:xfrm>
            <a:off x="4846320" y="867723"/>
            <a:ext cx="7345680" cy="5990277"/>
            <a:chOff x="4846320" y="867723"/>
            <a:chExt cx="7345680" cy="5990277"/>
          </a:xfrm>
        </p:grpSpPr>
        <p:sp>
          <p:nvSpPr>
            <p:cNvPr id="196" name="Google Shape;196;g23b17641ef9_0_0"/>
            <p:cNvSpPr/>
            <p:nvPr/>
          </p:nvSpPr>
          <p:spPr>
            <a:xfrm rot="-5400000">
              <a:off x="10602131" y="3204448"/>
              <a:ext cx="1707600" cy="1472100"/>
            </a:xfrm>
            <a:prstGeom prst="triangle">
              <a:avLst>
                <a:gd name="adj" fmla="val 50000"/>
              </a:avLst>
            </a:pr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97" name="Google Shape;197;g23b17641ef9_0_0"/>
            <p:cNvSpPr/>
            <p:nvPr/>
          </p:nvSpPr>
          <p:spPr>
            <a:xfrm>
              <a:off x="7071360" y="2743200"/>
              <a:ext cx="2667000" cy="2819400"/>
            </a:xfrm>
            <a:custGeom>
              <a:avLst/>
              <a:gdLst/>
              <a:ahLst/>
              <a:cxnLst/>
              <a:rect l="l" t="t" r="r" b="b"/>
              <a:pathLst>
                <a:path w="2667000" h="2819400" extrusionOk="0">
                  <a:moveTo>
                    <a:pt x="2667000" y="0"/>
                  </a:moveTo>
                  <a:lnTo>
                    <a:pt x="2667000" y="1516380"/>
                  </a:lnTo>
                  <a:lnTo>
                    <a:pt x="0" y="2819400"/>
                  </a:lnTo>
                  <a:lnTo>
                    <a:pt x="0" y="1539240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98" name="Google Shape;198;g23b17641ef9_0_0"/>
            <p:cNvSpPr/>
            <p:nvPr/>
          </p:nvSpPr>
          <p:spPr>
            <a:xfrm>
              <a:off x="7131281" y="2372551"/>
              <a:ext cx="3223260" cy="2019300"/>
            </a:xfrm>
            <a:custGeom>
              <a:avLst/>
              <a:gdLst/>
              <a:ahLst/>
              <a:cxnLst/>
              <a:rect l="l" t="t" r="r" b="b"/>
              <a:pathLst>
                <a:path w="3223260" h="2019300" extrusionOk="0">
                  <a:moveTo>
                    <a:pt x="3223260" y="1272540"/>
                  </a:moveTo>
                  <a:lnTo>
                    <a:pt x="1234440" y="0"/>
                  </a:lnTo>
                  <a:lnTo>
                    <a:pt x="0" y="731520"/>
                  </a:lnTo>
                  <a:lnTo>
                    <a:pt x="2011680" y="2019300"/>
                  </a:lnTo>
                  <a:lnTo>
                    <a:pt x="3223260" y="1272540"/>
                  </a:lnTo>
                  <a:close/>
                </a:path>
              </a:pathLst>
            </a:cu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99" name="Google Shape;199;g23b17641ef9_0_0"/>
            <p:cNvSpPr/>
            <p:nvPr/>
          </p:nvSpPr>
          <p:spPr>
            <a:xfrm>
              <a:off x="4846320" y="3604260"/>
              <a:ext cx="7345680" cy="3253740"/>
            </a:xfrm>
            <a:custGeom>
              <a:avLst/>
              <a:gdLst/>
              <a:ahLst/>
              <a:cxnLst/>
              <a:rect l="l" t="t" r="r" b="b"/>
              <a:pathLst>
                <a:path w="7345680" h="3253740" extrusionOk="0">
                  <a:moveTo>
                    <a:pt x="7345680" y="1158240"/>
                  </a:moveTo>
                  <a:lnTo>
                    <a:pt x="5455920" y="0"/>
                  </a:lnTo>
                  <a:lnTo>
                    <a:pt x="0" y="3246120"/>
                  </a:lnTo>
                  <a:lnTo>
                    <a:pt x="7345680" y="3253740"/>
                  </a:lnTo>
                  <a:lnTo>
                    <a:pt x="7345680" y="1158240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0" name="Google Shape;200;g23b17641ef9_0_0"/>
            <p:cNvSpPr/>
            <p:nvPr/>
          </p:nvSpPr>
          <p:spPr>
            <a:xfrm rot="-5400000">
              <a:off x="7700966" y="4195592"/>
              <a:ext cx="421500" cy="36330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1" name="Google Shape;201;g23b17641ef9_0_0"/>
            <p:cNvSpPr/>
            <p:nvPr/>
          </p:nvSpPr>
          <p:spPr>
            <a:xfrm rot="5400000">
              <a:off x="9904251" y="1656694"/>
              <a:ext cx="1544700" cy="133170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2" name="Google Shape;202;g23b17641ef9_0_0"/>
            <p:cNvSpPr/>
            <p:nvPr/>
          </p:nvSpPr>
          <p:spPr>
            <a:xfrm rot="5400000">
              <a:off x="8286762" y="1328642"/>
              <a:ext cx="1131300" cy="975300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3" name="Google Shape;203;g23b17641ef9_0_0"/>
            <p:cNvSpPr/>
            <p:nvPr/>
          </p:nvSpPr>
          <p:spPr>
            <a:xfrm rot="-5400000">
              <a:off x="10337255" y="1010407"/>
              <a:ext cx="578100" cy="498300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4" name="Google Shape;204;g23b17641ef9_0_0"/>
            <p:cNvSpPr/>
            <p:nvPr/>
          </p:nvSpPr>
          <p:spPr>
            <a:xfrm rot="5400000">
              <a:off x="11010801" y="892173"/>
              <a:ext cx="356100" cy="30720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5" name="Google Shape;205;g23b17641ef9_0_0"/>
            <p:cNvSpPr/>
            <p:nvPr/>
          </p:nvSpPr>
          <p:spPr>
            <a:xfrm rot="-5400000">
              <a:off x="8955636" y="4774238"/>
              <a:ext cx="616200" cy="531300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6" name="Google Shape;206;g23b17641ef9_0_0"/>
            <p:cNvSpPr/>
            <p:nvPr/>
          </p:nvSpPr>
          <p:spPr>
            <a:xfrm rot="5400000">
              <a:off x="10302823" y="5331181"/>
              <a:ext cx="1449900" cy="1249800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07" name="Google Shape;207;g23b17641ef9_0_0"/>
          <p:cNvSpPr/>
          <p:nvPr/>
        </p:nvSpPr>
        <p:spPr>
          <a:xfrm>
            <a:off x="-1" y="-14803"/>
            <a:ext cx="12192000" cy="6872700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8" name="Google Shape;208;g23b17641ef9_0_0"/>
          <p:cNvSpPr/>
          <p:nvPr/>
        </p:nvSpPr>
        <p:spPr>
          <a:xfrm>
            <a:off x="-1" y="851594"/>
            <a:ext cx="12192000" cy="55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g23b17641ef9_0_0"/>
          <p:cNvSpPr/>
          <p:nvPr/>
        </p:nvSpPr>
        <p:spPr>
          <a:xfrm>
            <a:off x="442913" y="244492"/>
            <a:ext cx="472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Team Member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23b17641ef9_0_0"/>
          <p:cNvSpPr/>
          <p:nvPr/>
        </p:nvSpPr>
        <p:spPr>
          <a:xfrm>
            <a:off x="9965406" y="260294"/>
            <a:ext cx="1988700" cy="381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¡Sal del Edificio!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3b17641ef9_0_0"/>
          <p:cNvSpPr txBox="1"/>
          <p:nvPr/>
        </p:nvSpPr>
        <p:spPr>
          <a:xfrm>
            <a:off x="-101726" y="2435424"/>
            <a:ext cx="256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Entrepreneurial Leader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2" name="Google Shape;212;g23b17641ef9_0_0"/>
          <p:cNvSpPr txBox="1"/>
          <p:nvPr/>
        </p:nvSpPr>
        <p:spPr>
          <a:xfrm>
            <a:off x="2200069" y="2421269"/>
            <a:ext cx="256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Entrepreneurial Member 1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g23b17641ef9_0_0"/>
          <p:cNvSpPr txBox="1"/>
          <p:nvPr/>
        </p:nvSpPr>
        <p:spPr>
          <a:xfrm>
            <a:off x="7458633" y="2455200"/>
            <a:ext cx="200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Industrial Mentor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4" name="Google Shape;214;g23b17641ef9_0_0"/>
          <p:cNvSpPr txBox="1"/>
          <p:nvPr/>
        </p:nvSpPr>
        <p:spPr>
          <a:xfrm>
            <a:off x="9575980" y="2409033"/>
            <a:ext cx="262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Principal Investigator(PI)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5" name="Google Shape;215;g23b17641ef9_0_0"/>
          <p:cNvSpPr/>
          <p:nvPr/>
        </p:nvSpPr>
        <p:spPr>
          <a:xfrm>
            <a:off x="442913" y="946181"/>
            <a:ext cx="1353300" cy="132960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6" name="Google Shape;216;g23b17641ef9_0_0"/>
          <p:cNvSpPr/>
          <p:nvPr/>
        </p:nvSpPr>
        <p:spPr>
          <a:xfrm>
            <a:off x="2906748" y="946181"/>
            <a:ext cx="1353300" cy="132960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7" name="Google Shape;217;g23b17641ef9_0_0"/>
          <p:cNvSpPr/>
          <p:nvPr/>
        </p:nvSpPr>
        <p:spPr>
          <a:xfrm>
            <a:off x="7834418" y="946181"/>
            <a:ext cx="1353300" cy="132960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8" name="Google Shape;218;g23b17641ef9_0_0"/>
          <p:cNvSpPr/>
          <p:nvPr/>
        </p:nvSpPr>
        <p:spPr>
          <a:xfrm>
            <a:off x="10298252" y="946181"/>
            <a:ext cx="1353300" cy="132960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9" name="Google Shape;219;g23b17641ef9_0_0"/>
          <p:cNvSpPr/>
          <p:nvPr/>
        </p:nvSpPr>
        <p:spPr>
          <a:xfrm>
            <a:off x="5370583" y="946181"/>
            <a:ext cx="1353300" cy="132960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0" name="Google Shape;220;g23b17641ef9_0_0"/>
          <p:cNvSpPr txBox="1"/>
          <p:nvPr/>
        </p:nvSpPr>
        <p:spPr>
          <a:xfrm>
            <a:off x="4835291" y="2455200"/>
            <a:ext cx="256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Entrepreneurial Member 2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221" name="Google Shape;221;g23b17641ef9_0_0"/>
          <p:cNvGraphicFramePr/>
          <p:nvPr/>
        </p:nvGraphicFramePr>
        <p:xfrm>
          <a:off x="6938049" y="484680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{A30D569F-7A22-4F8E-9B60-D2016A0BFED8}</a:tableStyleId>
              </a:tblPr>
              <a:tblGrid>
                <a:gridCol w="83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4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strike="noStrike" cap="none"/>
                        <a:t>Interview Count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strike="noStrike" cap="none"/>
                        <a:t>NEW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strike="noStrike" cap="none"/>
                        <a:t>TOTAL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algun Gothic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2" name="Google Shape;222;g23b17641ef9_0_0" descr="pers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7782" y="4942848"/>
            <a:ext cx="512445" cy="45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3b17641ef9_0_0" descr="vide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5940" y="4936406"/>
            <a:ext cx="517564" cy="42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3b17641ef9_0_0" descr="phon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21277" y="4960030"/>
            <a:ext cx="321316" cy="358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3b17641ef9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81503" y="3318670"/>
            <a:ext cx="3355441" cy="24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23b17641ef9_0_0"/>
          <p:cNvSpPr/>
          <p:nvPr/>
        </p:nvSpPr>
        <p:spPr>
          <a:xfrm>
            <a:off x="54629" y="3163037"/>
            <a:ext cx="2569500" cy="835200"/>
          </a:xfrm>
          <a:prstGeom prst="foldedCorner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Picture which explains your technology or product/service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7" name="Google Shape;227;g23b17641ef9_0_0"/>
          <p:cNvSpPr/>
          <p:nvPr/>
        </p:nvSpPr>
        <p:spPr>
          <a:xfrm>
            <a:off x="9885355" y="3176095"/>
            <a:ext cx="1305300" cy="835200"/>
          </a:xfrm>
          <a:prstGeom prst="foldedCorner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Business 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Thesis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8" name="Google Shape;228;g23b17641ef9_0_0"/>
          <p:cNvSpPr/>
          <p:nvPr/>
        </p:nvSpPr>
        <p:spPr>
          <a:xfrm>
            <a:off x="10377155" y="5445384"/>
            <a:ext cx="1564800" cy="835200"/>
          </a:xfrm>
          <a:prstGeom prst="foldedCorner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Interview count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9" name="Google Shape;229;g23b17641ef9_0_0"/>
          <p:cNvSpPr/>
          <p:nvPr/>
        </p:nvSpPr>
        <p:spPr>
          <a:xfrm>
            <a:off x="1483002" y="1126928"/>
            <a:ext cx="1646700" cy="1020900"/>
          </a:xfrm>
          <a:prstGeom prst="foldedCorner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Team member pictures and name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0" name="Google Shape;230;g23b17641ef9_0_0"/>
          <p:cNvSpPr/>
          <p:nvPr/>
        </p:nvSpPr>
        <p:spPr>
          <a:xfrm>
            <a:off x="6215181" y="3261365"/>
            <a:ext cx="3736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800"/>
              <a:buFont typeface="Malgun Gothic"/>
              <a:buNone/>
            </a:pPr>
            <a:r>
              <a:rPr lang="en-US" sz="1800" b="1" i="1" u="none" strike="noStrike" cap="none">
                <a:solidFill>
                  <a:srgbClr val="BFBFBF"/>
                </a:solidFill>
                <a:latin typeface="Malgun Gothic"/>
                <a:ea typeface="Malgun Gothic"/>
                <a:cs typeface="Malgun Gothic"/>
                <a:sym typeface="Malgun Gothic"/>
              </a:rPr>
              <a:t>Brief description of your initial technology or product/service.</a:t>
            </a:r>
            <a:endParaRPr sz="18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"/>
          <p:cNvSpPr/>
          <p:nvPr/>
        </p:nvSpPr>
        <p:spPr>
          <a:xfrm>
            <a:off x="442913" y="244492"/>
            <a:ext cx="47229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Business Thesis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442913" y="950331"/>
            <a:ext cx="10931100" cy="3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Who is your customer 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What is your product/service?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Why will the customer buy it?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4"/>
          <p:cNvGrpSpPr/>
          <p:nvPr/>
        </p:nvGrpSpPr>
        <p:grpSpPr>
          <a:xfrm>
            <a:off x="4846320" y="867723"/>
            <a:ext cx="7345680" cy="5990277"/>
            <a:chOff x="4846320" y="867723"/>
            <a:chExt cx="7345680" cy="5990277"/>
          </a:xfrm>
        </p:grpSpPr>
        <p:sp>
          <p:nvSpPr>
            <p:cNvPr id="242" name="Google Shape;242;p4"/>
            <p:cNvSpPr/>
            <p:nvPr/>
          </p:nvSpPr>
          <p:spPr>
            <a:xfrm rot="-5400000">
              <a:off x="10602111" y="3204409"/>
              <a:ext cx="1707659" cy="1472119"/>
            </a:xfrm>
            <a:prstGeom prst="triangle">
              <a:avLst>
                <a:gd name="adj" fmla="val 50000"/>
              </a:avLst>
            </a:pr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7071360" y="2743200"/>
              <a:ext cx="2667000" cy="2819400"/>
            </a:xfrm>
            <a:custGeom>
              <a:avLst/>
              <a:gdLst/>
              <a:ahLst/>
              <a:cxnLst/>
              <a:rect l="l" t="t" r="r" b="b"/>
              <a:pathLst>
                <a:path w="2667000" h="2819400" extrusionOk="0">
                  <a:moveTo>
                    <a:pt x="2667000" y="0"/>
                  </a:moveTo>
                  <a:lnTo>
                    <a:pt x="2667000" y="1516380"/>
                  </a:lnTo>
                  <a:lnTo>
                    <a:pt x="0" y="2819400"/>
                  </a:lnTo>
                  <a:lnTo>
                    <a:pt x="0" y="1539240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7131281" y="2372551"/>
              <a:ext cx="3223260" cy="2019300"/>
            </a:xfrm>
            <a:custGeom>
              <a:avLst/>
              <a:gdLst/>
              <a:ahLst/>
              <a:cxnLst/>
              <a:rect l="l" t="t" r="r" b="b"/>
              <a:pathLst>
                <a:path w="3223260" h="2019300" extrusionOk="0">
                  <a:moveTo>
                    <a:pt x="3223260" y="1272540"/>
                  </a:moveTo>
                  <a:lnTo>
                    <a:pt x="1234440" y="0"/>
                  </a:lnTo>
                  <a:lnTo>
                    <a:pt x="0" y="731520"/>
                  </a:lnTo>
                  <a:lnTo>
                    <a:pt x="2011680" y="2019300"/>
                  </a:lnTo>
                  <a:lnTo>
                    <a:pt x="3223260" y="1272540"/>
                  </a:lnTo>
                  <a:close/>
                </a:path>
              </a:pathLst>
            </a:cu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4846320" y="3604260"/>
              <a:ext cx="7345680" cy="3253740"/>
            </a:xfrm>
            <a:custGeom>
              <a:avLst/>
              <a:gdLst/>
              <a:ahLst/>
              <a:cxnLst/>
              <a:rect l="l" t="t" r="r" b="b"/>
              <a:pathLst>
                <a:path w="7345680" h="3253740" extrusionOk="0">
                  <a:moveTo>
                    <a:pt x="7345680" y="1158240"/>
                  </a:moveTo>
                  <a:lnTo>
                    <a:pt x="5455920" y="0"/>
                  </a:lnTo>
                  <a:lnTo>
                    <a:pt x="0" y="3246120"/>
                  </a:lnTo>
                  <a:lnTo>
                    <a:pt x="7345680" y="3253740"/>
                  </a:lnTo>
                  <a:lnTo>
                    <a:pt x="7345680" y="1158240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 rot="-5400000">
              <a:off x="7700998" y="4195576"/>
              <a:ext cx="421484" cy="363348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 rot="5400000">
              <a:off x="9904340" y="1656721"/>
              <a:ext cx="1544638" cy="1331584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 rot="5400000">
              <a:off x="8286713" y="1328668"/>
              <a:ext cx="1131375" cy="975323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 rot="-5400000">
              <a:off x="10337285" y="1010366"/>
              <a:ext cx="578111" cy="498371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 rot="5400000">
              <a:off x="11010826" y="892288"/>
              <a:ext cx="356190" cy="30706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 rot="-5400000">
              <a:off x="8955582" y="4774197"/>
              <a:ext cx="616294" cy="531287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52" name="Google Shape;252;p4"/>
            <p:cNvSpPr/>
            <p:nvPr/>
          </p:nvSpPr>
          <p:spPr>
            <a:xfrm rot="5400000">
              <a:off x="10302882" y="5331116"/>
              <a:ext cx="1449776" cy="1249805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53" name="Google Shape;253;p4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442913" y="244492"/>
            <a:ext cx="47229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4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Business Thesis</a:t>
            </a: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9965406" y="260294"/>
            <a:ext cx="1988847" cy="38142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7B9"/>
              </a:buClr>
              <a:buSzPts val="136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¡Sal del Edificio!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442913" y="950331"/>
            <a:ext cx="10930951" cy="3328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What is the main problem that you are trying to solve with this technology?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What is the core technology you are planning to commercialize?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62626"/>
                </a:solidFill>
                <a:latin typeface="Malgun Gothic"/>
                <a:ea typeface="Malgun Gothic"/>
                <a:cs typeface="Malgun Gothic"/>
                <a:sym typeface="Malgun Gothic"/>
              </a:rPr>
              <a:t>What makes your solutions better than other (current) solutions?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6262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5"/>
          <p:cNvGrpSpPr/>
          <p:nvPr/>
        </p:nvGrpSpPr>
        <p:grpSpPr>
          <a:xfrm>
            <a:off x="4846320" y="867723"/>
            <a:ext cx="7345680" cy="5990277"/>
            <a:chOff x="4846320" y="867723"/>
            <a:chExt cx="7345680" cy="5990277"/>
          </a:xfrm>
        </p:grpSpPr>
        <p:sp>
          <p:nvSpPr>
            <p:cNvPr id="263" name="Google Shape;263;p5"/>
            <p:cNvSpPr/>
            <p:nvPr/>
          </p:nvSpPr>
          <p:spPr>
            <a:xfrm rot="-5400000">
              <a:off x="10602111" y="3204409"/>
              <a:ext cx="1707659" cy="1472119"/>
            </a:xfrm>
            <a:prstGeom prst="triangle">
              <a:avLst>
                <a:gd name="adj" fmla="val 50000"/>
              </a:avLst>
            </a:pr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7071360" y="2743200"/>
              <a:ext cx="2667000" cy="2819400"/>
            </a:xfrm>
            <a:custGeom>
              <a:avLst/>
              <a:gdLst/>
              <a:ahLst/>
              <a:cxnLst/>
              <a:rect l="l" t="t" r="r" b="b"/>
              <a:pathLst>
                <a:path w="2667000" h="2819400" extrusionOk="0">
                  <a:moveTo>
                    <a:pt x="2667000" y="0"/>
                  </a:moveTo>
                  <a:lnTo>
                    <a:pt x="2667000" y="1516380"/>
                  </a:lnTo>
                  <a:lnTo>
                    <a:pt x="0" y="2819400"/>
                  </a:lnTo>
                  <a:lnTo>
                    <a:pt x="0" y="1539240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C4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131281" y="2372551"/>
              <a:ext cx="3223260" cy="2019300"/>
            </a:xfrm>
            <a:custGeom>
              <a:avLst/>
              <a:gdLst/>
              <a:ahLst/>
              <a:cxnLst/>
              <a:rect l="l" t="t" r="r" b="b"/>
              <a:pathLst>
                <a:path w="3223260" h="2019300" extrusionOk="0">
                  <a:moveTo>
                    <a:pt x="3223260" y="1272540"/>
                  </a:moveTo>
                  <a:lnTo>
                    <a:pt x="1234440" y="0"/>
                  </a:lnTo>
                  <a:lnTo>
                    <a:pt x="0" y="731520"/>
                  </a:lnTo>
                  <a:lnTo>
                    <a:pt x="2011680" y="2019300"/>
                  </a:lnTo>
                  <a:lnTo>
                    <a:pt x="3223260" y="1272540"/>
                  </a:lnTo>
                  <a:close/>
                </a:path>
              </a:pathLst>
            </a:cu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4846320" y="3604260"/>
              <a:ext cx="7345680" cy="3253740"/>
            </a:xfrm>
            <a:custGeom>
              <a:avLst/>
              <a:gdLst/>
              <a:ahLst/>
              <a:cxnLst/>
              <a:rect l="l" t="t" r="r" b="b"/>
              <a:pathLst>
                <a:path w="7345680" h="3253740" extrusionOk="0">
                  <a:moveTo>
                    <a:pt x="7345680" y="1158240"/>
                  </a:moveTo>
                  <a:lnTo>
                    <a:pt x="5455920" y="0"/>
                  </a:lnTo>
                  <a:lnTo>
                    <a:pt x="0" y="3246120"/>
                  </a:lnTo>
                  <a:lnTo>
                    <a:pt x="7345680" y="3253740"/>
                  </a:lnTo>
                  <a:lnTo>
                    <a:pt x="7345680" y="1158240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 rot="-5400000">
              <a:off x="7700998" y="4195576"/>
              <a:ext cx="421484" cy="363348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 rot="5400000">
              <a:off x="9904340" y="1656721"/>
              <a:ext cx="1544638" cy="1331584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 rot="5400000">
              <a:off x="8286713" y="1328668"/>
              <a:ext cx="1131375" cy="975323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 rot="-5400000">
              <a:off x="10337285" y="1010366"/>
              <a:ext cx="578111" cy="498371"/>
            </a:xfrm>
            <a:prstGeom prst="triangle">
              <a:avLst>
                <a:gd name="adj" fmla="val 50000"/>
              </a:avLst>
            </a:prstGeom>
            <a:solidFill>
              <a:srgbClr val="2D3E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 rot="5400000">
              <a:off x="11010826" y="892288"/>
              <a:ext cx="356190" cy="307060"/>
            </a:xfrm>
            <a:prstGeom prst="triangle">
              <a:avLst>
                <a:gd name="adj" fmla="val 50000"/>
              </a:avLst>
            </a:prstGeom>
            <a:solidFill>
              <a:srgbClr val="D32F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 rot="-5400000">
              <a:off x="8955582" y="4774197"/>
              <a:ext cx="616294" cy="531287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5400000">
              <a:off x="10302882" y="5331116"/>
              <a:ext cx="1449776" cy="1249805"/>
            </a:xfrm>
            <a:prstGeom prst="triangle">
              <a:avLst>
                <a:gd name="adj" fmla="val 50000"/>
              </a:avLst>
            </a:prstGeom>
            <a:solidFill>
              <a:srgbClr val="D5D8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Malgun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74" name="Google Shape;274;p5"/>
          <p:cNvSpPr/>
          <p:nvPr/>
        </p:nvSpPr>
        <p:spPr>
          <a:xfrm>
            <a:off x="-1" y="-14803"/>
            <a:ext cx="12192000" cy="6872803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5" name="Google Shape;275;p5"/>
          <p:cNvSpPr/>
          <p:nvPr/>
        </p:nvSpPr>
        <p:spPr>
          <a:xfrm>
            <a:off x="-1" y="851594"/>
            <a:ext cx="12192000" cy="5581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442913" y="244492"/>
            <a:ext cx="81842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4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Business Thesis : Technology Readiness Level</a:t>
            </a: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"/>
          <p:cNvSpPr/>
          <p:nvPr/>
        </p:nvSpPr>
        <p:spPr>
          <a:xfrm>
            <a:off x="9965406" y="260294"/>
            <a:ext cx="1988847" cy="38142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7B9"/>
              </a:buClr>
              <a:buSzPts val="136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¡Sal del Edificio!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8" name="Google Shape;278;p5"/>
          <p:cNvGraphicFramePr/>
          <p:nvPr/>
        </p:nvGraphicFramePr>
        <p:xfrm>
          <a:off x="463146" y="9443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{A30D569F-7A22-4F8E-9B60-D2016A0BFED8}</a:tableStyleId>
              </a:tblPr>
              <a:tblGrid>
                <a:gridCol w="45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9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7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4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8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TRL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Definition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Titulo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En area de Bio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( v )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1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B</a:t>
                      </a: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asic principles observed, Basic Research</a:t>
                      </a:r>
                      <a:endParaRPr sz="1200" u="none" strike="noStrike" cap="none"/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Principios básicos reportados de la nueva tecnología propuesta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Revisión basada en el conocimiento científico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T</a:t>
                      </a: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echnology concept formulated, Technology Formation</a:t>
                      </a:r>
                      <a:endParaRPr sz="1200" u="none" strike="noStrike" cap="none"/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Formulación del concepto o aplicación de la propuesta tecnológica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Establecimiento de hipótesis y diseño experimental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3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Experimental proof of concept, Applied Research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Desarollo experimental o prueba del concepto tecnológico (Prueba de concepto)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Identificación del material objetivo / caracterización del material candidato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4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T</a:t>
                      </a: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echnology validated in lab, Small Scale Prototype</a:t>
                      </a:r>
                      <a:endParaRPr sz="1200" u="none" strike="noStrike" cap="none"/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Validación tecnológica en entorno de laboratorio - Pruebas de baja fidelidad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Optimización de materiales candidatos / Activación y efectividad en Non-GLP in vivo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5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Technology validated in relevant environment, Large Scale Prototype (industrially relevant environment in the case of key enabling technologies)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Validación tecnológica en entorno de laboratorio - Pruebas de alta fidelidad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Iniciar la caracterización de materiales candidatos y el desarrollo de procesos GMP / GLP en Vivo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6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Technology demonstrated in relevant environment, Prototype System (industrially relevant environment in the case of key enabling technologies)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Demostración de funcionamiento del prototipo un entorno cercano al real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GMP Pilot Lot Production(Prueba de GMP Producción en masa, presentación de ND, Fase clínica 1)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7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System prototype demonstration in operational environment, Demonstration System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Demostración de funcionamiento del prototipo un entorno operacional real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Aumento de la producción, GMP, Iniciar verificación de proceso, Fase clínica 2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8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System complete and qualified, First of a kind Commercial System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Tecnología finalizada validada y certificada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GMP, Verificación de consistencia de producción en masa, Fase clínica 3, aprobación de la FDA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9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Actual system proven in operational environment, Full Commercial Application (competitive manufacturing in the case of key enabling technologies; or in space)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Tecnología en proceso de implementación o comercialización (startup)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Fase clínica 4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0000"/>
                          </a:solidFill>
                        </a:rPr>
                        <a:t>(Actividad después del permiso)</a:t>
                      </a:r>
                      <a:endParaRPr sz="12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59350" marR="59350" marT="29675" marB="296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Panorámica</PresentationFormat>
  <Paragraphs>77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Malgun Gothic</vt:lpstr>
      <vt:lpstr>Arial</vt:lpstr>
      <vt:lpstr>Office 테마</vt:lpstr>
      <vt:lpstr>1_Office 테마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AP2539</dc:creator>
  <cp:lastModifiedBy>DIRECCION DE INCUBADORA DE EMPRESAS</cp:lastModifiedBy>
  <cp:revision>1</cp:revision>
  <dcterms:created xsi:type="dcterms:W3CDTF">2020-06-30T08:20:23Z</dcterms:created>
  <dcterms:modified xsi:type="dcterms:W3CDTF">2023-05-02T01:56:35Z</dcterms:modified>
</cp:coreProperties>
</file>